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0" r:id="rId3"/>
    <p:sldId id="271" r:id="rId4"/>
    <p:sldId id="272" r:id="rId5"/>
    <p:sldId id="257" r:id="rId6"/>
    <p:sldId id="258" r:id="rId7"/>
    <p:sldId id="273" r:id="rId8"/>
    <p:sldId id="264" r:id="rId9"/>
    <p:sldId id="265" r:id="rId10"/>
    <p:sldId id="259" r:id="rId11"/>
    <p:sldId id="260" r:id="rId12"/>
    <p:sldId id="262" r:id="rId13"/>
    <p:sldId id="261" r:id="rId14"/>
    <p:sldId id="267" r:id="rId15"/>
    <p:sldId id="269"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21" autoAdjust="0"/>
    <p:restoredTop sz="94660"/>
  </p:normalViewPr>
  <p:slideViewPr>
    <p:cSldViewPr snapToGrid="0">
      <p:cViewPr varScale="1">
        <p:scale>
          <a:sx n="74" d="100"/>
          <a:sy n="74" d="100"/>
        </p:scale>
        <p:origin x="36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3/11/2014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3/11/2014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3/11/2014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3/11/2014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3/11/2014</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3/11/2014</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www.nimh.nih.gov/funding/clinical-trials-for-researchers/practical/tordia/treatment-of-ssri-resistant-depression-in-adolescents-tordia.shtml" TargetMode="External"/><Relationship Id="rId2" Type="http://schemas.openxmlformats.org/officeDocument/2006/relationships/hyperlink" Target="http://www.nimh.nih.gov/funding/clinical-trials-for-researchers/practical/tads/index.shtml" TargetMode="External"/><Relationship Id="rId1" Type="http://schemas.openxmlformats.org/officeDocument/2006/relationships/slideLayout" Target="../slideLayouts/slideLayout2.xml"/><Relationship Id="rId4" Type="http://schemas.openxmlformats.org/officeDocument/2006/relationships/hyperlink" Target="http://www.nimh.nih.gov/news/science-news/2009/new-approach-to-reducing-suicide-attempts-among-depressed-teens.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I%20had%20a%20black%20dog,%20his%20name%20was%20depression.avi"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Neurochemicals" TargetMode="External"/><Relationship Id="rId2" Type="http://schemas.openxmlformats.org/officeDocument/2006/relationships/hyperlink" Target="http://en.wikipedia.org/wiki/Neurotransmitters" TargetMode="External"/><Relationship Id="rId1" Type="http://schemas.openxmlformats.org/officeDocument/2006/relationships/slideLayout" Target="../slideLayouts/slideLayout2.xml"/><Relationship Id="rId6" Type="http://schemas.openxmlformats.org/officeDocument/2006/relationships/hyperlink" Target="http://en.wikipedia.org/wiki/Dopamine" TargetMode="External"/><Relationship Id="rId5" Type="http://schemas.openxmlformats.org/officeDocument/2006/relationships/hyperlink" Target="http://en.wikipedia.org/wiki/Norepinephrine" TargetMode="External"/><Relationship Id="rId4" Type="http://schemas.openxmlformats.org/officeDocument/2006/relationships/hyperlink" Target="http://en.wikipedia.org/wiki/Serotoni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Major Depression</a:t>
            </a:r>
            <a:endParaRPr lang="en-US" dirty="0"/>
          </a:p>
        </p:txBody>
      </p:sp>
      <p:sp>
        <p:nvSpPr>
          <p:cNvPr id="3" name="Subtitle 2"/>
          <p:cNvSpPr>
            <a:spLocks noGrp="1"/>
          </p:cNvSpPr>
          <p:nvPr>
            <p:ph type="subTitle" idx="1"/>
          </p:nvPr>
        </p:nvSpPr>
        <p:spPr>
          <a:xfrm>
            <a:off x="810001" y="5280847"/>
            <a:ext cx="10572000" cy="1132832"/>
          </a:xfrm>
        </p:spPr>
        <p:txBody>
          <a:bodyPr>
            <a:normAutofit lnSpcReduction="10000"/>
          </a:bodyPr>
          <a:lstStyle/>
          <a:p>
            <a:r>
              <a:rPr lang="en-US" dirty="0" smtClean="0"/>
              <a:t>Jailene Canessa</a:t>
            </a:r>
          </a:p>
          <a:p>
            <a:r>
              <a:rPr lang="en-US" dirty="0" smtClean="0"/>
              <a:t>Period 8</a:t>
            </a:r>
          </a:p>
          <a:p>
            <a:r>
              <a:rPr lang="en-US" dirty="0" smtClean="0"/>
              <a:t>03/11/14</a:t>
            </a:r>
            <a:endParaRPr lang="en-US" dirty="0"/>
          </a:p>
        </p:txBody>
      </p:sp>
    </p:spTree>
    <p:extLst>
      <p:ext uri="{BB962C8B-B14F-4D97-AF65-F5344CB8AC3E}">
        <p14:creationId xmlns:p14="http://schemas.microsoft.com/office/powerpoint/2010/main" val="1966831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happen?</a:t>
            </a:r>
            <a:endParaRPr lang="en-US" dirty="0"/>
          </a:p>
        </p:txBody>
      </p:sp>
      <p:sp>
        <p:nvSpPr>
          <p:cNvPr id="3" name="Content Placeholder 2"/>
          <p:cNvSpPr>
            <a:spLocks noGrp="1"/>
          </p:cNvSpPr>
          <p:nvPr>
            <p:ph sz="half" idx="1"/>
          </p:nvPr>
        </p:nvSpPr>
        <p:spPr>
          <a:xfrm>
            <a:off x="810000" y="2318197"/>
            <a:ext cx="5185873" cy="4251191"/>
          </a:xfrm>
        </p:spPr>
        <p:txBody>
          <a:bodyPr>
            <a:noAutofit/>
          </a:bodyPr>
          <a:lstStyle/>
          <a:p>
            <a:r>
              <a:rPr lang="en-US" sz="2800" dirty="0" smtClean="0"/>
              <a:t>Suicide</a:t>
            </a:r>
          </a:p>
          <a:p>
            <a:r>
              <a:rPr lang="en-US" sz="2800" dirty="0" smtClean="0"/>
              <a:t>Self-harm</a:t>
            </a:r>
          </a:p>
          <a:p>
            <a:r>
              <a:rPr lang="en-US" sz="2800" dirty="0" smtClean="0"/>
              <a:t>Develop other behavioral disorders</a:t>
            </a:r>
          </a:p>
          <a:p>
            <a:pPr lvl="1"/>
            <a:r>
              <a:rPr lang="en-US" sz="2400" dirty="0" smtClean="0"/>
              <a:t>PTSD</a:t>
            </a:r>
          </a:p>
          <a:p>
            <a:pPr lvl="1"/>
            <a:r>
              <a:rPr lang="en-US" sz="2400" dirty="0" smtClean="0"/>
              <a:t>Bipolar</a:t>
            </a:r>
          </a:p>
          <a:p>
            <a:pPr lvl="1"/>
            <a:r>
              <a:rPr lang="en-US" sz="2400" dirty="0" smtClean="0"/>
              <a:t>Anxiety</a:t>
            </a:r>
          </a:p>
          <a:p>
            <a:r>
              <a:rPr lang="en-US" sz="2800" dirty="0" smtClean="0"/>
              <a:t>Anemia</a:t>
            </a:r>
          </a:p>
          <a:p>
            <a:pPr lvl="1"/>
            <a:r>
              <a:rPr lang="en-US" sz="2400" dirty="0" smtClean="0"/>
              <a:t>Due to low iron levels</a:t>
            </a:r>
          </a:p>
        </p:txBody>
      </p:sp>
      <p:sp>
        <p:nvSpPr>
          <p:cNvPr id="4" name="Content Placeholder 3"/>
          <p:cNvSpPr>
            <a:spLocks noGrp="1"/>
          </p:cNvSpPr>
          <p:nvPr>
            <p:ph sz="half" idx="2"/>
          </p:nvPr>
        </p:nvSpPr>
        <p:spPr/>
        <p:txBody>
          <a:bodyPr/>
          <a:lstStyle/>
          <a:p>
            <a:r>
              <a:rPr lang="en-US" sz="2800" dirty="0" smtClean="0"/>
              <a:t>Insomnia</a:t>
            </a:r>
          </a:p>
          <a:p>
            <a:r>
              <a:rPr lang="en-US" sz="2800" dirty="0" smtClean="0"/>
              <a:t>Alcoholism</a:t>
            </a:r>
          </a:p>
          <a:p>
            <a:r>
              <a:rPr lang="en-US" sz="2800" dirty="0" smtClean="0"/>
              <a:t>Addiction </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938855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 I ever get it?</a:t>
            </a:r>
            <a:endParaRPr lang="en-US" dirty="0"/>
          </a:p>
        </p:txBody>
      </p:sp>
      <p:pic>
        <p:nvPicPr>
          <p:cNvPr id="3074" name="Picture 2" descr="http://www.nimh.nih.gov/statistics/images/NCS-R_data-Major_Depressive_Disorder_prevalence_72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78816"/>
            <a:ext cx="6323527" cy="49791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ajor depressive disorder in children. Major depressive disorder/dysthymia."/>
          <p:cNvPicPr>
            <a:picLocks noChangeAspect="1" noChangeArrowheads="1"/>
          </p:cNvPicPr>
          <p:nvPr/>
        </p:nvPicPr>
        <p:blipFill rotWithShape="1">
          <a:blip r:embed="rId3">
            <a:extLst>
              <a:ext uri="{28A0092B-C50C-407E-A947-70E740481C1C}">
                <a14:useLocalDpi xmlns:a14="http://schemas.microsoft.com/office/drawing/2010/main" val="0"/>
              </a:ext>
            </a:extLst>
          </a:blip>
          <a:srcRect r="3877" b="11769"/>
          <a:stretch/>
        </p:blipFill>
        <p:spPr bwMode="auto">
          <a:xfrm>
            <a:off x="6323527" y="1840179"/>
            <a:ext cx="6027312" cy="5017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375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it affect Gender? </a:t>
            </a:r>
            <a:endParaRPr lang="en-US" dirty="0"/>
          </a:p>
        </p:txBody>
      </p:sp>
      <p:sp>
        <p:nvSpPr>
          <p:cNvPr id="4" name="Text Placeholder 3"/>
          <p:cNvSpPr>
            <a:spLocks noGrp="1"/>
          </p:cNvSpPr>
          <p:nvPr>
            <p:ph type="body" idx="1"/>
          </p:nvPr>
        </p:nvSpPr>
        <p:spPr>
          <a:xfrm>
            <a:off x="810000" y="1886744"/>
            <a:ext cx="5189857" cy="576262"/>
          </a:xfrm>
        </p:spPr>
        <p:txBody>
          <a:bodyPr/>
          <a:lstStyle/>
          <a:p>
            <a:r>
              <a:rPr lang="en-US" dirty="0" smtClean="0"/>
              <a:t>Men</a:t>
            </a:r>
            <a:endParaRPr lang="en-US" dirty="0"/>
          </a:p>
        </p:txBody>
      </p:sp>
      <p:sp>
        <p:nvSpPr>
          <p:cNvPr id="5" name="Content Placeholder 4"/>
          <p:cNvSpPr>
            <a:spLocks noGrp="1"/>
          </p:cNvSpPr>
          <p:nvPr>
            <p:ph sz="half" idx="2"/>
          </p:nvPr>
        </p:nvSpPr>
        <p:spPr>
          <a:xfrm>
            <a:off x="810000" y="2463006"/>
            <a:ext cx="5189856" cy="4394994"/>
          </a:xfrm>
        </p:spPr>
        <p:txBody>
          <a:bodyPr>
            <a:normAutofit lnSpcReduction="10000"/>
          </a:bodyPr>
          <a:lstStyle/>
          <a:p>
            <a:r>
              <a:rPr lang="en-US" dirty="0" smtClean="0"/>
              <a:t>Men </a:t>
            </a:r>
            <a:r>
              <a:rPr lang="en-US" dirty="0"/>
              <a:t>often conceal depression better and are less likely to seek treatment for major depression. </a:t>
            </a:r>
            <a:endParaRPr lang="en-US" dirty="0" smtClean="0"/>
          </a:p>
          <a:p>
            <a:r>
              <a:rPr lang="en-US" dirty="0" smtClean="0"/>
              <a:t>See it as a feminine thing conceal with substance abuse.</a:t>
            </a:r>
          </a:p>
          <a:p>
            <a:r>
              <a:rPr lang="en-US" dirty="0" smtClean="0"/>
              <a:t>While </a:t>
            </a:r>
            <a:r>
              <a:rPr lang="en-US" dirty="0"/>
              <a:t>men are less likely to attempt suicide than women, men are more successful. </a:t>
            </a:r>
          </a:p>
          <a:p>
            <a:r>
              <a:rPr lang="en-US" dirty="0"/>
              <a:t>R</a:t>
            </a:r>
            <a:r>
              <a:rPr lang="en-US" dirty="0" smtClean="0"/>
              <a:t>ate </a:t>
            </a:r>
            <a:r>
              <a:rPr lang="en-US" dirty="0"/>
              <a:t>of suicide among men increases with age, peaking at 85. </a:t>
            </a:r>
            <a:endParaRPr lang="en-US" dirty="0" smtClean="0"/>
          </a:p>
          <a:p>
            <a:r>
              <a:rPr lang="en-US" dirty="0" smtClean="0"/>
              <a:t>Depression </a:t>
            </a:r>
            <a:r>
              <a:rPr lang="en-US" dirty="0"/>
              <a:t>in men tends to manifest itself in the form of irritability, anger, and feelings of discouragement and low self-worth.</a:t>
            </a:r>
          </a:p>
          <a:p>
            <a:endParaRPr lang="en-US" dirty="0"/>
          </a:p>
        </p:txBody>
      </p:sp>
      <p:sp>
        <p:nvSpPr>
          <p:cNvPr id="6" name="Text Placeholder 5"/>
          <p:cNvSpPr>
            <a:spLocks noGrp="1"/>
          </p:cNvSpPr>
          <p:nvPr>
            <p:ph type="body" sz="quarter" idx="3"/>
          </p:nvPr>
        </p:nvSpPr>
        <p:spPr>
          <a:xfrm>
            <a:off x="6187415" y="1886744"/>
            <a:ext cx="5194583" cy="576262"/>
          </a:xfrm>
        </p:spPr>
        <p:txBody>
          <a:bodyPr/>
          <a:lstStyle/>
          <a:p>
            <a:r>
              <a:rPr lang="en-US" dirty="0" smtClean="0"/>
              <a:t>Women</a:t>
            </a:r>
            <a:endParaRPr lang="en-US" dirty="0"/>
          </a:p>
        </p:txBody>
      </p:sp>
      <p:sp>
        <p:nvSpPr>
          <p:cNvPr id="7" name="Content Placeholder 6"/>
          <p:cNvSpPr>
            <a:spLocks noGrp="1"/>
          </p:cNvSpPr>
          <p:nvPr>
            <p:ph sz="quarter" idx="4"/>
          </p:nvPr>
        </p:nvSpPr>
        <p:spPr>
          <a:xfrm>
            <a:off x="6187415" y="2463006"/>
            <a:ext cx="5194583" cy="4040825"/>
          </a:xfrm>
        </p:spPr>
        <p:txBody>
          <a:bodyPr>
            <a:normAutofit lnSpcReduction="10000"/>
          </a:bodyPr>
          <a:lstStyle/>
          <a:p>
            <a:r>
              <a:rPr lang="en-US" dirty="0"/>
              <a:t>Women are twice as likely as men to experience major depression. </a:t>
            </a:r>
            <a:endParaRPr lang="en-US" dirty="0" smtClean="0"/>
          </a:p>
          <a:p>
            <a:r>
              <a:rPr lang="en-US" dirty="0" smtClean="0"/>
              <a:t>This discrepancy </a:t>
            </a:r>
            <a:r>
              <a:rPr lang="en-US" dirty="0"/>
              <a:t>may be due to the inherent hormonal fluctuations of </a:t>
            </a:r>
            <a:r>
              <a:rPr lang="en-US" dirty="0" smtClean="0"/>
              <a:t>womanhood.</a:t>
            </a:r>
          </a:p>
          <a:p>
            <a:pPr lvl="1"/>
            <a:r>
              <a:rPr lang="en-US" dirty="0" smtClean="0"/>
              <a:t>menstrual </a:t>
            </a:r>
            <a:r>
              <a:rPr lang="en-US" dirty="0"/>
              <a:t>cycle, pregnancy, and menopause. </a:t>
            </a:r>
            <a:endParaRPr lang="en-US" dirty="0" smtClean="0"/>
          </a:p>
          <a:p>
            <a:r>
              <a:rPr lang="en-US" dirty="0" smtClean="0"/>
              <a:t>Women </a:t>
            </a:r>
            <a:r>
              <a:rPr lang="en-US" dirty="0"/>
              <a:t>are particularly vulnerable to depression following childbirth, a condition known as postpartum depression. </a:t>
            </a:r>
            <a:endParaRPr lang="en-US" dirty="0" smtClean="0"/>
          </a:p>
          <a:p>
            <a:pPr lvl="1"/>
            <a:r>
              <a:rPr lang="en-US" dirty="0" smtClean="0"/>
              <a:t>Women </a:t>
            </a:r>
            <a:r>
              <a:rPr lang="en-US" dirty="0"/>
              <a:t>suffering </a:t>
            </a:r>
            <a:r>
              <a:rPr lang="en-US" dirty="0" smtClean="0"/>
              <a:t>that are likely to kill themselves or their child.</a:t>
            </a:r>
            <a:endParaRPr lang="en-US" dirty="0"/>
          </a:p>
          <a:p>
            <a:endParaRPr lang="en-US" dirty="0"/>
          </a:p>
        </p:txBody>
      </p:sp>
    </p:spTree>
    <p:extLst>
      <p:ext uri="{BB962C8B-B14F-4D97-AF65-F5344CB8AC3E}">
        <p14:creationId xmlns:p14="http://schemas.microsoft.com/office/powerpoint/2010/main" val="808183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treatments are available? </a:t>
            </a:r>
            <a:endParaRPr lang="en-US" dirty="0"/>
          </a:p>
        </p:txBody>
      </p:sp>
      <p:sp>
        <p:nvSpPr>
          <p:cNvPr id="3" name="Content Placeholder 2"/>
          <p:cNvSpPr>
            <a:spLocks noGrp="1"/>
          </p:cNvSpPr>
          <p:nvPr>
            <p:ph idx="1"/>
          </p:nvPr>
        </p:nvSpPr>
        <p:spPr>
          <a:xfrm>
            <a:off x="818712" y="2222287"/>
            <a:ext cx="10554574" cy="4461848"/>
          </a:xfrm>
        </p:spPr>
        <p:txBody>
          <a:bodyPr>
            <a:normAutofit/>
          </a:bodyPr>
          <a:lstStyle/>
          <a:p>
            <a:r>
              <a:rPr lang="en-US" u="sng" dirty="0" smtClean="0">
                <a:hlinkClick r:id="rId2"/>
              </a:rPr>
              <a:t>Treatment </a:t>
            </a:r>
            <a:r>
              <a:rPr lang="en-US" u="sng" dirty="0">
                <a:hlinkClick r:id="rId2"/>
              </a:rPr>
              <a:t>for Adolescents with Depression Study (TADS)</a:t>
            </a:r>
            <a:r>
              <a:rPr lang="en-US" dirty="0"/>
              <a:t> </a:t>
            </a:r>
            <a:endParaRPr lang="en-US" dirty="0" smtClean="0"/>
          </a:p>
          <a:p>
            <a:r>
              <a:rPr lang="en-US" dirty="0" smtClean="0">
                <a:hlinkClick r:id="rId3"/>
              </a:rPr>
              <a:t>Treatment </a:t>
            </a:r>
            <a:r>
              <a:rPr lang="en-US" dirty="0">
                <a:hlinkClick r:id="rId3"/>
              </a:rPr>
              <a:t>of SSRI-resistant Depression in Adolescents (TORDIA)</a:t>
            </a:r>
            <a:r>
              <a:rPr lang="en-US" dirty="0"/>
              <a:t> </a:t>
            </a:r>
            <a:endParaRPr lang="en-US" dirty="0" smtClean="0"/>
          </a:p>
          <a:p>
            <a:r>
              <a:rPr lang="en-US" u="sng" dirty="0">
                <a:hlinkClick r:id="rId4"/>
              </a:rPr>
              <a:t>Treatment of Adolescent Suicide Attempters (TASA)</a:t>
            </a:r>
            <a:r>
              <a:rPr lang="en-US" dirty="0"/>
              <a:t> </a:t>
            </a:r>
            <a:endParaRPr lang="en-US" dirty="0" smtClean="0"/>
          </a:p>
          <a:p>
            <a:r>
              <a:rPr lang="en-US" dirty="0" smtClean="0"/>
              <a:t>Medication</a:t>
            </a:r>
          </a:p>
          <a:p>
            <a:pPr lvl="1"/>
            <a:r>
              <a:rPr lang="en-US" dirty="0" smtClean="0"/>
              <a:t>Anti-depressants </a:t>
            </a:r>
          </a:p>
          <a:p>
            <a:pPr lvl="2"/>
            <a:r>
              <a:rPr lang="en-US" dirty="0" smtClean="0"/>
              <a:t>Tricyclic- build serotonin levels</a:t>
            </a:r>
          </a:p>
          <a:p>
            <a:pPr lvl="2"/>
            <a:r>
              <a:rPr lang="en-US" dirty="0" smtClean="0"/>
              <a:t>Selective Serotonin Reuptake Inhibitors- also build up serotonin levels</a:t>
            </a:r>
          </a:p>
          <a:p>
            <a:r>
              <a:rPr lang="en-US" dirty="0" smtClean="0"/>
              <a:t>CBT</a:t>
            </a:r>
            <a:endParaRPr lang="en-US" dirty="0"/>
          </a:p>
          <a:p>
            <a:pPr lvl="1"/>
            <a:r>
              <a:rPr lang="en-US" dirty="0" smtClean="0"/>
              <a:t>Cognitive Behavioral Therapy</a:t>
            </a:r>
          </a:p>
          <a:p>
            <a:pPr lvl="2"/>
            <a:r>
              <a:rPr lang="en-US" dirty="0" smtClean="0"/>
              <a:t>Have you confront your issues and attempt to change your way of thinking about it and changing the behavior associated with it. </a:t>
            </a:r>
          </a:p>
          <a:p>
            <a:pPr marL="914400" lvl="2" indent="0">
              <a:buNone/>
            </a:pPr>
            <a:endParaRPr lang="en-US" dirty="0"/>
          </a:p>
        </p:txBody>
      </p:sp>
    </p:spTree>
    <p:extLst>
      <p:ext uri="{BB962C8B-B14F-4D97-AF65-F5344CB8AC3E}">
        <p14:creationId xmlns:p14="http://schemas.microsoft.com/office/powerpoint/2010/main" val="3552423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Treatments continued</a:t>
            </a:r>
            <a:endParaRPr lang="en-US" dirty="0"/>
          </a:p>
        </p:txBody>
      </p:sp>
      <p:sp>
        <p:nvSpPr>
          <p:cNvPr id="3" name="Content Placeholder 2"/>
          <p:cNvSpPr>
            <a:spLocks noGrp="1"/>
          </p:cNvSpPr>
          <p:nvPr>
            <p:ph idx="1"/>
          </p:nvPr>
        </p:nvSpPr>
        <p:spPr/>
        <p:txBody>
          <a:bodyPr/>
          <a:lstStyle/>
          <a:p>
            <a:r>
              <a:rPr lang="en-US" dirty="0" smtClean="0"/>
              <a:t>Using both medication and therapy/counseling.</a:t>
            </a:r>
          </a:p>
          <a:p>
            <a:r>
              <a:rPr lang="en-US" dirty="0" smtClean="0"/>
              <a:t>Behavioral Activation</a:t>
            </a:r>
          </a:p>
          <a:p>
            <a:pPr lvl="1"/>
            <a:r>
              <a:rPr lang="en-US" dirty="0"/>
              <a:t>identify environmental factors that are maintaining the depression and the factors that limit pleasurable activity, and then gradually increase that positive activity to not only increase one's pleasure, but one's sense of control as well.</a:t>
            </a:r>
          </a:p>
          <a:p>
            <a:r>
              <a:rPr lang="en-US" dirty="0" smtClean="0"/>
              <a:t>Interpersonal Therapy (IPT)</a:t>
            </a:r>
          </a:p>
          <a:p>
            <a:pPr lvl="1"/>
            <a:r>
              <a:rPr lang="en-US" dirty="0" smtClean="0"/>
              <a:t>When the psychologist attempts to make changes to your personal social sphere rather than the behavior and build up their social and communication skills to build better relationships.</a:t>
            </a:r>
          </a:p>
        </p:txBody>
      </p:sp>
    </p:spTree>
    <p:extLst>
      <p:ext uri="{BB962C8B-B14F-4D97-AF65-F5344CB8AC3E}">
        <p14:creationId xmlns:p14="http://schemas.microsoft.com/office/powerpoint/2010/main" val="370727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76400" y="4593620"/>
            <a:ext cx="2979440" cy="224676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1400" dirty="0">
                <a:solidFill>
                  <a:schemeClr val="tx1"/>
                </a:solidFill>
                <a:effectLst>
                  <a:outerShdw blurRad="38100" dist="38100" dir="2700000" algn="tl">
                    <a:srgbClr val="000000">
                      <a:alpha val="43137"/>
                    </a:srgbClr>
                  </a:outerShdw>
                </a:effectLst>
              </a:rPr>
              <a:t>Inherited Factors (Biological): 1) Genetic Predisposition (expression for Depression)</a:t>
            </a:r>
          </a:p>
          <a:p>
            <a:endParaRPr lang="en-US" sz="1400" dirty="0">
              <a:solidFill>
                <a:schemeClr val="tx1"/>
              </a:solidFill>
              <a:effectLst>
                <a:outerShdw blurRad="38100" dist="38100" dir="2700000" algn="tl">
                  <a:srgbClr val="000000">
                    <a:alpha val="43137"/>
                  </a:srgbClr>
                </a:outerShdw>
              </a:effectLst>
            </a:endParaRPr>
          </a:p>
          <a:p>
            <a:r>
              <a:rPr lang="en-US" sz="1400" i="1" dirty="0">
                <a:solidFill>
                  <a:schemeClr val="tx1"/>
                </a:solidFill>
                <a:effectLst>
                  <a:outerShdw blurRad="38100" dist="38100" dir="2700000" algn="tl">
                    <a:srgbClr val="000000">
                      <a:alpha val="43137"/>
                    </a:srgbClr>
                  </a:outerShdw>
                </a:effectLst>
              </a:rPr>
              <a:t>Studies:  </a:t>
            </a:r>
          </a:p>
          <a:p>
            <a:r>
              <a:rPr lang="en-US" sz="1400" dirty="0">
                <a:solidFill>
                  <a:schemeClr val="tx1"/>
                </a:solidFill>
                <a:effectLst>
                  <a:outerShdw blurRad="38100" dist="38100" dir="2700000" algn="tl">
                    <a:srgbClr val="000000">
                      <a:alpha val="43137"/>
                    </a:srgbClr>
                  </a:outerShdw>
                </a:effectLst>
              </a:rPr>
              <a:t>Nurnberger and Gershon (1982) on concordance rates in twin studies for depression.  (MORE LIKELY TO GET IT IF PREDISPOSED TO DISEASE GENETICALLY)</a:t>
            </a:r>
          </a:p>
        </p:txBody>
      </p:sp>
      <p:sp>
        <p:nvSpPr>
          <p:cNvPr id="8" name="TextBox 7"/>
          <p:cNvSpPr txBox="1"/>
          <p:nvPr/>
        </p:nvSpPr>
        <p:spPr>
          <a:xfrm>
            <a:off x="2133600" y="2929402"/>
            <a:ext cx="32004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a:t>Constitutional (biological) vulnerability</a:t>
            </a:r>
          </a:p>
        </p:txBody>
      </p:sp>
      <p:cxnSp>
        <p:nvCxnSpPr>
          <p:cNvPr id="11" name="Straight Arrow Connector 10"/>
          <p:cNvCxnSpPr/>
          <p:nvPr/>
        </p:nvCxnSpPr>
        <p:spPr>
          <a:xfrm>
            <a:off x="5332125" y="3185876"/>
            <a:ext cx="3086102"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3" name="TextBox 12"/>
          <p:cNvSpPr txBox="1"/>
          <p:nvPr/>
        </p:nvSpPr>
        <p:spPr>
          <a:xfrm>
            <a:off x="8418227" y="2637394"/>
            <a:ext cx="1905000" cy="646331"/>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a:effectLst>
                  <a:glow rad="228600">
                    <a:schemeClr val="accent4">
                      <a:alpha val="75000"/>
                    </a:schemeClr>
                  </a:glow>
                  <a:outerShdw blurRad="50800" dist="38100" dir="8100000" algn="bl">
                    <a:srgbClr val="000000">
                      <a:alpha val="43000"/>
                    </a:srgbClr>
                  </a:outerShdw>
                </a:effectLst>
              </a:rPr>
              <a:t>OUTCOME </a:t>
            </a:r>
            <a:r>
              <a:rPr lang="en-US" dirty="0">
                <a:effectLst>
                  <a:glow rad="63500">
                    <a:schemeClr val="accent4">
                      <a:alpha val="75000"/>
                    </a:schemeClr>
                  </a:glow>
                  <a:outerShdw blurRad="50800" dist="38100" dir="8100000" algn="bl">
                    <a:srgbClr val="000000">
                      <a:alpha val="43000"/>
                    </a:srgbClr>
                  </a:outerShdw>
                </a:effectLst>
              </a:rPr>
              <a:t>Depression</a:t>
            </a:r>
          </a:p>
        </p:txBody>
      </p:sp>
      <p:sp>
        <p:nvSpPr>
          <p:cNvPr id="14" name="TextBox 13"/>
          <p:cNvSpPr txBox="1"/>
          <p:nvPr/>
        </p:nvSpPr>
        <p:spPr>
          <a:xfrm>
            <a:off x="6812463" y="360226"/>
            <a:ext cx="3048000" cy="224676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1400" b="1" dirty="0">
                <a:solidFill>
                  <a:schemeClr val="tx1"/>
                </a:solidFill>
                <a:effectLst>
                  <a:outerShdw blurRad="38100" dist="38100" dir="2700000" algn="tl">
                    <a:srgbClr val="000000">
                      <a:alpha val="43137"/>
                    </a:srgbClr>
                  </a:outerShdw>
                </a:effectLst>
              </a:rPr>
              <a:t>Neuromaturational Factors (Biological)</a:t>
            </a:r>
          </a:p>
          <a:p>
            <a:pPr marL="228600" indent="-228600">
              <a:buAutoNum type="arabicPeriod"/>
            </a:pPr>
            <a:r>
              <a:rPr lang="en-US" sz="1400" b="1" dirty="0">
                <a:solidFill>
                  <a:schemeClr val="tx1"/>
                </a:solidFill>
                <a:effectLst>
                  <a:outerShdw blurRad="38100" dist="38100" dir="2700000" algn="tl">
                    <a:srgbClr val="000000">
                      <a:alpha val="43137"/>
                    </a:srgbClr>
                  </a:outerShdw>
                </a:effectLst>
              </a:rPr>
              <a:t>Neurotransmitters </a:t>
            </a:r>
          </a:p>
          <a:p>
            <a:pPr marL="228600" indent="-228600">
              <a:buAutoNum type="arabicPeriod"/>
            </a:pPr>
            <a:r>
              <a:rPr lang="en-US" sz="1400" b="1" dirty="0">
                <a:solidFill>
                  <a:schemeClr val="tx1"/>
                </a:solidFill>
                <a:effectLst>
                  <a:outerShdw blurRad="38100" dist="38100" dir="2700000" algn="tl">
                    <a:srgbClr val="000000">
                      <a:alpha val="43137"/>
                    </a:srgbClr>
                  </a:outerShdw>
                </a:effectLst>
              </a:rPr>
              <a:t>Hormones</a:t>
            </a:r>
          </a:p>
          <a:p>
            <a:endParaRPr lang="en-US" sz="1400" b="1" dirty="0">
              <a:solidFill>
                <a:schemeClr val="tx1"/>
              </a:solidFill>
              <a:effectLst>
                <a:outerShdw blurRad="38100" dist="38100" dir="2700000" algn="tl">
                  <a:srgbClr val="000000">
                    <a:alpha val="43137"/>
                  </a:srgbClr>
                </a:outerShdw>
              </a:effectLst>
            </a:endParaRPr>
          </a:p>
          <a:p>
            <a:r>
              <a:rPr lang="en-US" sz="1400" b="1" dirty="0" smtClean="0">
                <a:solidFill>
                  <a:schemeClr val="tx1"/>
                </a:solidFill>
                <a:effectLst>
                  <a:outerShdw blurRad="38100" dist="38100" dir="2700000" algn="tl">
                    <a:srgbClr val="000000">
                      <a:alpha val="43137"/>
                    </a:srgbClr>
                  </a:outerShdw>
                </a:effectLst>
              </a:rPr>
              <a:t>Imbalances </a:t>
            </a:r>
            <a:r>
              <a:rPr lang="en-US" sz="1400" b="1" dirty="0">
                <a:solidFill>
                  <a:schemeClr val="tx1"/>
                </a:solidFill>
                <a:effectLst>
                  <a:outerShdw blurRad="38100" dist="38100" dir="2700000" algn="tl">
                    <a:srgbClr val="000000">
                      <a:alpha val="43137"/>
                    </a:srgbClr>
                  </a:outerShdw>
                </a:effectLst>
              </a:rPr>
              <a:t>in hormone levels (cortisol and depression). </a:t>
            </a:r>
            <a:endParaRPr lang="en-US" sz="1400" b="1" dirty="0" smtClean="0">
              <a:solidFill>
                <a:schemeClr val="tx1"/>
              </a:solidFill>
              <a:effectLst>
                <a:outerShdw blurRad="38100" dist="38100" dir="2700000" algn="tl">
                  <a:srgbClr val="000000">
                    <a:alpha val="43137"/>
                  </a:srgbClr>
                </a:outerShdw>
              </a:effectLst>
            </a:endParaRPr>
          </a:p>
          <a:p>
            <a:r>
              <a:rPr lang="en-US" sz="1400" b="1" dirty="0" smtClean="0">
                <a:solidFill>
                  <a:schemeClr val="tx1"/>
                </a:solidFill>
                <a:effectLst>
                  <a:outerShdw blurRad="38100" dist="38100" dir="2700000" algn="tl">
                    <a:srgbClr val="000000">
                      <a:alpha val="43137"/>
                    </a:srgbClr>
                  </a:outerShdw>
                </a:effectLst>
              </a:rPr>
              <a:t>There have also been MRI’s proving one with depression is affecting its cognitive processes.</a:t>
            </a:r>
            <a:endParaRPr lang="en-US" sz="1400" b="1" dirty="0">
              <a:solidFill>
                <a:schemeClr val="tx1"/>
              </a:solidFill>
              <a:effectLst>
                <a:outerShdw blurRad="38100" dist="38100" dir="2700000" algn="tl">
                  <a:srgbClr val="000000">
                    <a:alpha val="43137"/>
                  </a:srgbClr>
                </a:outerShdw>
              </a:effectLst>
            </a:endParaRPr>
          </a:p>
        </p:txBody>
      </p:sp>
      <p:sp>
        <p:nvSpPr>
          <p:cNvPr id="15" name="TextBox 14"/>
          <p:cNvSpPr txBox="1"/>
          <p:nvPr/>
        </p:nvSpPr>
        <p:spPr>
          <a:xfrm>
            <a:off x="2734399" y="1526990"/>
            <a:ext cx="3189415" cy="116955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b="1" dirty="0">
                <a:effectLst>
                  <a:outerShdw blurRad="38100" dist="38100" dir="2700000" algn="tl">
                    <a:srgbClr val="000000">
                      <a:alpha val="43137"/>
                    </a:srgbClr>
                  </a:outerShdw>
                </a:effectLst>
              </a:rPr>
              <a:t>Stress (Sociocultural Factors): </a:t>
            </a:r>
          </a:p>
          <a:p>
            <a:r>
              <a:rPr lang="en-US" sz="1400" b="1" dirty="0">
                <a:effectLst>
                  <a:outerShdw blurRad="38100" dist="38100" dir="2700000" algn="tl">
                    <a:srgbClr val="000000">
                      <a:alpha val="43137"/>
                    </a:srgbClr>
                  </a:outerShdw>
                </a:effectLst>
              </a:rPr>
              <a:t>1) Severe life events and social status.</a:t>
            </a:r>
            <a:endParaRPr lang="en-US" sz="1400" b="1" i="1" dirty="0">
              <a:effectLst>
                <a:outerShdw blurRad="38100" dist="38100" dir="2700000" algn="tl">
                  <a:srgbClr val="000000">
                    <a:alpha val="43137"/>
                  </a:srgbClr>
                </a:outerShdw>
              </a:effectLst>
            </a:endParaRPr>
          </a:p>
          <a:p>
            <a:r>
              <a:rPr lang="en-US" sz="1400" b="1" i="1" dirty="0">
                <a:effectLst>
                  <a:outerShdw blurRad="38100" dist="38100" dir="2700000" algn="tl">
                    <a:srgbClr val="000000">
                      <a:alpha val="43137"/>
                    </a:srgbClr>
                  </a:outerShdw>
                </a:effectLst>
              </a:rPr>
              <a:t>2) Tragedies affecting life (Traumatic events)</a:t>
            </a:r>
          </a:p>
        </p:txBody>
      </p:sp>
      <p:cxnSp>
        <p:nvCxnSpPr>
          <p:cNvPr id="19" name="Straight Arrow Connector 18"/>
          <p:cNvCxnSpPr>
            <a:stCxn id="14" idx="2"/>
          </p:cNvCxnSpPr>
          <p:nvPr/>
        </p:nvCxnSpPr>
        <p:spPr>
          <a:xfrm flipH="1">
            <a:off x="7483273" y="2606995"/>
            <a:ext cx="853190" cy="544137"/>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1" name="Straight Arrow Connector 20"/>
          <p:cNvCxnSpPr/>
          <p:nvPr/>
        </p:nvCxnSpPr>
        <p:spPr>
          <a:xfrm flipV="1">
            <a:off x="6094129" y="3168241"/>
            <a:ext cx="1295398" cy="100239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7" name="Straight Arrow Connector 26"/>
          <p:cNvCxnSpPr/>
          <p:nvPr/>
        </p:nvCxnSpPr>
        <p:spPr>
          <a:xfrm>
            <a:off x="5811289" y="2650892"/>
            <a:ext cx="838201" cy="50936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29" name="TextBox 28"/>
          <p:cNvSpPr txBox="1"/>
          <p:nvPr/>
        </p:nvSpPr>
        <p:spPr>
          <a:xfrm>
            <a:off x="5309883" y="3316347"/>
            <a:ext cx="5072984" cy="352404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600" b="1" dirty="0"/>
              <a:t>Cognitive Factors:</a:t>
            </a:r>
          </a:p>
          <a:p>
            <a:pPr lvl="0"/>
            <a:r>
              <a:rPr lang="en-GB" sz="1600" dirty="0"/>
              <a:t>1. </a:t>
            </a:r>
            <a:r>
              <a:rPr lang="en-US" sz="1600" dirty="0"/>
              <a:t>Irritable (always mad)</a:t>
            </a:r>
          </a:p>
          <a:p>
            <a:pPr lvl="0"/>
            <a:r>
              <a:rPr lang="en-GB" sz="1600" dirty="0"/>
              <a:t>2. </a:t>
            </a:r>
            <a:r>
              <a:rPr lang="en-US" sz="1600" dirty="0"/>
              <a:t>Mental Paranoia</a:t>
            </a:r>
          </a:p>
          <a:p>
            <a:pPr lvl="0"/>
            <a:r>
              <a:rPr lang="en-GB" sz="1600" dirty="0"/>
              <a:t>3. Thinks the world is against them</a:t>
            </a:r>
            <a:r>
              <a:rPr lang="en-GB" sz="1600" dirty="0" smtClean="0"/>
              <a:t>.</a:t>
            </a:r>
            <a:endParaRPr lang="en-GB" sz="1600" dirty="0"/>
          </a:p>
          <a:p>
            <a:pPr lvl="0"/>
            <a:r>
              <a:rPr lang="en-GB" sz="1600" i="1" dirty="0"/>
              <a:t>Studies: </a:t>
            </a:r>
          </a:p>
          <a:p>
            <a:pPr marL="342900" indent="-342900">
              <a:buAutoNum type="arabicParenR"/>
            </a:pPr>
            <a:r>
              <a:rPr lang="en-US" sz="1600" dirty="0"/>
              <a:t> Fava, Maurizio, and Kenneth S. </a:t>
            </a:r>
            <a:r>
              <a:rPr lang="en-US" sz="1600" dirty="0" err="1"/>
              <a:t>Kendler</a:t>
            </a:r>
            <a:r>
              <a:rPr lang="en-US" sz="1600" dirty="0"/>
              <a:t>. </a:t>
            </a:r>
            <a:r>
              <a:rPr lang="en-US" sz="1600" i="1" dirty="0"/>
              <a:t>Major Depressive Disorder (2001</a:t>
            </a:r>
            <a:r>
              <a:rPr lang="en-US" sz="1600" i="1" dirty="0" smtClean="0"/>
              <a:t>)</a:t>
            </a:r>
            <a:endParaRPr lang="en-GB" sz="1600" dirty="0"/>
          </a:p>
          <a:p>
            <a:pPr marL="228600" indent="-228600"/>
            <a:r>
              <a:rPr lang="en-GB" sz="1600" dirty="0"/>
              <a:t>2)</a:t>
            </a:r>
            <a:r>
              <a:rPr lang="en-GB" sz="2000" b="1" dirty="0"/>
              <a:t> </a:t>
            </a:r>
            <a:r>
              <a:rPr lang="en-US" sz="1600" dirty="0"/>
              <a:t>Belmaker, R.H, and </a:t>
            </a:r>
            <a:r>
              <a:rPr lang="en-US" sz="1600" dirty="0" err="1"/>
              <a:t>Galila</a:t>
            </a:r>
            <a:r>
              <a:rPr lang="en-US" sz="1600" dirty="0"/>
              <a:t> </a:t>
            </a:r>
            <a:r>
              <a:rPr lang="en-US" sz="1600" dirty="0" err="1"/>
              <a:t>Agam</a:t>
            </a:r>
            <a:r>
              <a:rPr lang="en-US" sz="1600" dirty="0"/>
              <a:t>. </a:t>
            </a:r>
            <a:r>
              <a:rPr lang="en-US" sz="1600" i="1" dirty="0"/>
              <a:t>Mechanisms of Disease: Major Depressive Disorder</a:t>
            </a:r>
            <a:r>
              <a:rPr lang="en-US" sz="1600" dirty="0"/>
              <a:t>.  (2008</a:t>
            </a:r>
            <a:r>
              <a:rPr lang="en-US" sz="1600" dirty="0" smtClean="0"/>
              <a:t>)</a:t>
            </a:r>
          </a:p>
          <a:p>
            <a:pPr marL="228600" indent="-228600"/>
            <a:r>
              <a:rPr lang="en-US" sz="1600" dirty="0"/>
              <a:t> </a:t>
            </a:r>
            <a:r>
              <a:rPr lang="en-US" sz="1600" dirty="0" smtClean="0"/>
              <a:t>   </a:t>
            </a:r>
            <a:r>
              <a:rPr lang="en-US" sz="1600" dirty="0"/>
              <a:t>No single mechanism can account for all the clinical variations in this condition. The monoamine oxidase theory can explain many of the actions of </a:t>
            </a:r>
            <a:r>
              <a:rPr lang="en-US" sz="1600" dirty="0" smtClean="0"/>
              <a:t>antidepressants.</a:t>
            </a:r>
            <a:endParaRPr lang="en-US" sz="1600" i="1" dirty="0"/>
          </a:p>
          <a:p>
            <a:endParaRPr lang="en-US" sz="1100" dirty="0"/>
          </a:p>
        </p:txBody>
      </p:sp>
      <p:cxnSp>
        <p:nvCxnSpPr>
          <p:cNvPr id="40" name="Straight Arrow Connector 39"/>
          <p:cNvCxnSpPr/>
          <p:nvPr/>
        </p:nvCxnSpPr>
        <p:spPr>
          <a:xfrm rot="5400000" flipH="1" flipV="1">
            <a:off x="3529656" y="3863350"/>
            <a:ext cx="1017889" cy="45720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962739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92500" lnSpcReduction="20000"/>
          </a:bodyPr>
          <a:lstStyle/>
          <a:p>
            <a:r>
              <a:rPr lang="en-US" dirty="0"/>
              <a:t>Belmaker, R.H, and </a:t>
            </a:r>
            <a:r>
              <a:rPr lang="en-US" dirty="0" err="1"/>
              <a:t>Galila</a:t>
            </a:r>
            <a:r>
              <a:rPr lang="en-US" dirty="0"/>
              <a:t> </a:t>
            </a:r>
            <a:r>
              <a:rPr lang="en-US" dirty="0" err="1"/>
              <a:t>Agam</a:t>
            </a:r>
            <a:r>
              <a:rPr lang="en-US" dirty="0"/>
              <a:t>. </a:t>
            </a:r>
            <a:r>
              <a:rPr lang="en-US" i="1" dirty="0"/>
              <a:t>Mechanisms of Disease: Major Depressive Disorder</a:t>
            </a:r>
            <a:r>
              <a:rPr lang="en-US" dirty="0"/>
              <a:t>. The New England Journal of Medicine, 2008. Web. 27 Feb. 2014. &lt;http://maceiras.org/laasiste/downloads/Depresion/Depresion-medicos-1.pdf&gt;.</a:t>
            </a:r>
          </a:p>
          <a:p>
            <a:r>
              <a:rPr lang="en-US" dirty="0"/>
              <a:t>Fava, Maurizio, and Kenneth S. </a:t>
            </a:r>
            <a:r>
              <a:rPr lang="en-US" dirty="0" err="1"/>
              <a:t>Kendler</a:t>
            </a:r>
            <a:r>
              <a:rPr lang="en-US" dirty="0"/>
              <a:t>. </a:t>
            </a:r>
            <a:r>
              <a:rPr lang="en-US" i="1" dirty="0"/>
              <a:t>Major Depressive Disorder</a:t>
            </a:r>
            <a:r>
              <a:rPr lang="en-US" dirty="0"/>
              <a:t>. Cell Press, 2000. Web. 27 Feb. 2014. &lt;file:///C:/Users/Jailene/Downloads/00000111.pdf&gt;.</a:t>
            </a:r>
          </a:p>
          <a:p>
            <a:r>
              <a:rPr lang="en-US" dirty="0"/>
              <a:t>"Major Depression." </a:t>
            </a:r>
            <a:r>
              <a:rPr lang="en-US" i="1" dirty="0"/>
              <a:t>Major Depression</a:t>
            </a:r>
            <a:r>
              <a:rPr lang="en-US" dirty="0"/>
              <a:t>. Depressedtest.com, 2006-2010. Web. 02 Mar. 2014. &lt;http://www.depressedtest.com/major_depression.html&gt;.</a:t>
            </a:r>
          </a:p>
          <a:p>
            <a:r>
              <a:rPr lang="en-US" dirty="0"/>
              <a:t>"Major Depressive Disorder Among Adults." </a:t>
            </a:r>
            <a:r>
              <a:rPr lang="en-US" i="1" dirty="0"/>
              <a:t>NIMH RSS</a:t>
            </a:r>
            <a:r>
              <a:rPr lang="en-US" dirty="0"/>
              <a:t>. National Institute of Mental Health, 2008. Web. 02 Mar. 2014. &lt;http://www.nimh.nih.gov/statistics/1mdd_adult.shtml&gt;.</a:t>
            </a:r>
          </a:p>
          <a:p>
            <a:r>
              <a:rPr lang="en-US" dirty="0"/>
              <a:t>"Medscape Log In." </a:t>
            </a:r>
            <a:r>
              <a:rPr lang="en-US" i="1" dirty="0"/>
              <a:t>Medscape Log In</a:t>
            </a:r>
            <a:r>
              <a:rPr lang="en-US" dirty="0"/>
              <a:t>. Medscape, </a:t>
            </a:r>
            <a:r>
              <a:rPr lang="en-US" dirty="0" err="1"/>
              <a:t>n.d.</a:t>
            </a:r>
            <a:r>
              <a:rPr lang="en-US" dirty="0"/>
              <a:t> Web. 02 Mar. 2014. &lt;http://www.medscape.com/viewarticle/467185_4&gt;.</a:t>
            </a:r>
          </a:p>
          <a:p>
            <a:r>
              <a:rPr lang="en-US" dirty="0"/>
              <a:t>"Take the Depression Test." </a:t>
            </a:r>
            <a:r>
              <a:rPr lang="en-US" i="1" dirty="0"/>
              <a:t>Depression Test, Am I Depressed?</a:t>
            </a:r>
            <a:r>
              <a:rPr lang="en-US" dirty="0"/>
              <a:t> </a:t>
            </a:r>
            <a:r>
              <a:rPr lang="en-US" dirty="0" err="1"/>
              <a:t>Depression,com</a:t>
            </a:r>
            <a:r>
              <a:rPr lang="en-US" dirty="0"/>
              <a:t>, 2006. Web. 02 Mar. 2014. &lt;http://www.depressedtest.com/&gt;.</a:t>
            </a:r>
          </a:p>
          <a:p>
            <a:pPr marL="0" indent="0">
              <a:buNone/>
            </a:pPr>
            <a:endParaRPr lang="en-US" dirty="0"/>
          </a:p>
        </p:txBody>
      </p:sp>
    </p:spTree>
    <p:extLst>
      <p:ext uri="{BB962C8B-B14F-4D97-AF65-F5344CB8AC3E}">
        <p14:creationId xmlns:p14="http://schemas.microsoft.com/office/powerpoint/2010/main" val="2459150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Etiology of Major Depression- Sociocultural</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Sociocultural</a:t>
            </a:r>
          </a:p>
          <a:p>
            <a:pPr lvl="1"/>
            <a:r>
              <a:rPr lang="en-US" dirty="0" smtClean="0"/>
              <a:t>People putting you down</a:t>
            </a:r>
          </a:p>
          <a:p>
            <a:pPr lvl="1"/>
            <a:r>
              <a:rPr lang="en-US" dirty="0" smtClean="0"/>
              <a:t>Social Statue</a:t>
            </a:r>
          </a:p>
          <a:p>
            <a:pPr lvl="1"/>
            <a:r>
              <a:rPr lang="en-US" dirty="0" smtClean="0"/>
              <a:t>Social Environment</a:t>
            </a:r>
          </a:p>
        </p:txBody>
      </p:sp>
    </p:spTree>
    <p:extLst>
      <p:ext uri="{BB962C8B-B14F-4D97-AF65-F5344CB8AC3E}">
        <p14:creationId xmlns:p14="http://schemas.microsoft.com/office/powerpoint/2010/main" val="3456595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Etiology of Major </a:t>
            </a:r>
            <a:r>
              <a:rPr lang="en-US" dirty="0" smtClean="0"/>
              <a:t>Depression- Cognitive</a:t>
            </a:r>
            <a:endParaRPr lang="en-US" dirty="0"/>
          </a:p>
        </p:txBody>
      </p:sp>
      <p:sp>
        <p:nvSpPr>
          <p:cNvPr id="3" name="Content Placeholder 2"/>
          <p:cNvSpPr>
            <a:spLocks noGrp="1"/>
          </p:cNvSpPr>
          <p:nvPr>
            <p:ph idx="1"/>
          </p:nvPr>
        </p:nvSpPr>
        <p:spPr/>
        <p:txBody>
          <a:bodyPr/>
          <a:lstStyle/>
          <a:p>
            <a:r>
              <a:rPr lang="en-US" dirty="0"/>
              <a:t>Cognitive</a:t>
            </a:r>
          </a:p>
          <a:p>
            <a:pPr lvl="1"/>
            <a:r>
              <a:rPr lang="en-US" dirty="0"/>
              <a:t>Traumatic Events</a:t>
            </a:r>
          </a:p>
          <a:p>
            <a:pPr lvl="1"/>
            <a:r>
              <a:rPr lang="en-US" dirty="0"/>
              <a:t>Bullying</a:t>
            </a:r>
          </a:p>
          <a:p>
            <a:pPr lvl="1"/>
            <a:r>
              <a:rPr lang="en-US" dirty="0"/>
              <a:t>Physical/Emotional </a:t>
            </a:r>
            <a:r>
              <a:rPr lang="en-US" dirty="0" smtClean="0"/>
              <a:t>Abuse</a:t>
            </a:r>
            <a:endParaRPr lang="en-US" dirty="0"/>
          </a:p>
        </p:txBody>
      </p:sp>
    </p:spTree>
    <p:extLst>
      <p:ext uri="{BB962C8B-B14F-4D97-AF65-F5344CB8AC3E}">
        <p14:creationId xmlns:p14="http://schemas.microsoft.com/office/powerpoint/2010/main" val="3637602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Etiology of Major </a:t>
            </a:r>
            <a:r>
              <a:rPr lang="en-US" dirty="0" smtClean="0"/>
              <a:t>Depression- Biological</a:t>
            </a:r>
            <a:endParaRPr lang="en-US" dirty="0"/>
          </a:p>
        </p:txBody>
      </p:sp>
      <p:sp>
        <p:nvSpPr>
          <p:cNvPr id="3" name="Content Placeholder 2"/>
          <p:cNvSpPr>
            <a:spLocks noGrp="1"/>
          </p:cNvSpPr>
          <p:nvPr>
            <p:ph idx="1"/>
          </p:nvPr>
        </p:nvSpPr>
        <p:spPr/>
        <p:txBody>
          <a:bodyPr/>
          <a:lstStyle/>
          <a:p>
            <a:r>
              <a:rPr lang="en-US" dirty="0"/>
              <a:t>Biological</a:t>
            </a:r>
          </a:p>
          <a:p>
            <a:pPr lvl="1"/>
            <a:r>
              <a:rPr lang="en-US" dirty="0"/>
              <a:t>Genetic Predisposition</a:t>
            </a:r>
          </a:p>
          <a:p>
            <a:pPr lvl="1"/>
            <a:r>
              <a:rPr lang="en-US" dirty="0"/>
              <a:t>Serotonin Levels</a:t>
            </a:r>
          </a:p>
          <a:p>
            <a:pPr lvl="1"/>
            <a:r>
              <a:rPr lang="en-US" dirty="0"/>
              <a:t>Having a smaller amygdala</a:t>
            </a:r>
          </a:p>
          <a:p>
            <a:pPr marL="0" indent="0">
              <a:buNone/>
            </a:pPr>
            <a:endParaRPr lang="en-US" dirty="0"/>
          </a:p>
        </p:txBody>
      </p:sp>
    </p:spTree>
    <p:extLst>
      <p:ext uri="{BB962C8B-B14F-4D97-AF65-F5344CB8AC3E}">
        <p14:creationId xmlns:p14="http://schemas.microsoft.com/office/powerpoint/2010/main" val="3776045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Major Depression?</a:t>
            </a:r>
            <a:endParaRPr lang="en-US" dirty="0"/>
          </a:p>
        </p:txBody>
      </p:sp>
      <p:sp>
        <p:nvSpPr>
          <p:cNvPr id="3" name="Content Placeholder 2"/>
          <p:cNvSpPr>
            <a:spLocks noGrp="1"/>
          </p:cNvSpPr>
          <p:nvPr>
            <p:ph idx="1"/>
          </p:nvPr>
        </p:nvSpPr>
        <p:spPr>
          <a:xfrm>
            <a:off x="818712" y="2222287"/>
            <a:ext cx="10554574" cy="4204271"/>
          </a:xfrm>
        </p:spPr>
        <p:txBody>
          <a:bodyPr>
            <a:noAutofit/>
          </a:bodyPr>
          <a:lstStyle/>
          <a:p>
            <a:r>
              <a:rPr lang="en-US" sz="2800" dirty="0" smtClean="0"/>
              <a:t>Major Depression defined</a:t>
            </a:r>
          </a:p>
          <a:p>
            <a:pPr lvl="1"/>
            <a:r>
              <a:rPr lang="en-US" sz="2400" dirty="0" smtClean="0"/>
              <a:t>It is an </a:t>
            </a:r>
            <a:r>
              <a:rPr lang="en-US" sz="2400" dirty="0"/>
              <a:t>illness that involves the body, mood, and thoughts. It interferes with daily life, normal functioning, and causes pain for both the person with the disorder and those who care about him or her.</a:t>
            </a:r>
          </a:p>
          <a:p>
            <a:pPr lvl="1"/>
            <a:r>
              <a:rPr lang="en-US" sz="2400" dirty="0"/>
              <a:t>A depressive disorder is not the same as a passing blue mood. It is not a sign of personal weakness or a condition that can be willed or wished away. People with a depressive illness cannot merely "pull themselves together" and get better. </a:t>
            </a:r>
          </a:p>
        </p:txBody>
      </p:sp>
    </p:spTree>
    <p:extLst>
      <p:ext uri="{BB962C8B-B14F-4D97-AF65-F5344CB8AC3E}">
        <p14:creationId xmlns:p14="http://schemas.microsoft.com/office/powerpoint/2010/main" val="1325683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know?- Symptoms (According to DSM V)</a:t>
            </a:r>
            <a:endParaRPr lang="en-US" dirty="0"/>
          </a:p>
        </p:txBody>
      </p:sp>
      <p:sp>
        <p:nvSpPr>
          <p:cNvPr id="3" name="Content Placeholder 2"/>
          <p:cNvSpPr>
            <a:spLocks noGrp="1"/>
          </p:cNvSpPr>
          <p:nvPr>
            <p:ph idx="1"/>
          </p:nvPr>
        </p:nvSpPr>
        <p:spPr/>
        <p:txBody>
          <a:bodyPr>
            <a:normAutofit lnSpcReduction="10000"/>
          </a:bodyPr>
          <a:lstStyle/>
          <a:p>
            <a:pPr fontAlgn="base"/>
            <a:r>
              <a:rPr lang="en-US" dirty="0" smtClean="0"/>
              <a:t>Depressed </a:t>
            </a:r>
            <a:r>
              <a:rPr lang="en-US" dirty="0"/>
              <a:t>mood</a:t>
            </a:r>
          </a:p>
          <a:p>
            <a:pPr fontAlgn="base"/>
            <a:r>
              <a:rPr lang="en-US" dirty="0"/>
              <a:t>Loss of interest or pleasure</a:t>
            </a:r>
          </a:p>
          <a:p>
            <a:pPr fontAlgn="base"/>
            <a:r>
              <a:rPr lang="en-US" dirty="0"/>
              <a:t>Significant weight loss or gain or change in appetite</a:t>
            </a:r>
          </a:p>
          <a:p>
            <a:pPr fontAlgn="base"/>
            <a:r>
              <a:rPr lang="en-US" dirty="0"/>
              <a:t>Insomnia or hypersomnia</a:t>
            </a:r>
          </a:p>
          <a:p>
            <a:pPr fontAlgn="base"/>
            <a:r>
              <a:rPr lang="en-US" dirty="0"/>
              <a:t>Psychomotor agitation or retardation</a:t>
            </a:r>
          </a:p>
          <a:p>
            <a:pPr fontAlgn="base"/>
            <a:r>
              <a:rPr lang="en-US" dirty="0"/>
              <a:t>Fatigue or loss of energy</a:t>
            </a:r>
          </a:p>
          <a:p>
            <a:pPr fontAlgn="base"/>
            <a:r>
              <a:rPr lang="en-US" dirty="0"/>
              <a:t>Feelings of worthlessness or excessive guilt</a:t>
            </a:r>
          </a:p>
          <a:p>
            <a:pPr fontAlgn="base"/>
            <a:r>
              <a:rPr lang="en-US" dirty="0"/>
              <a:t>Diminished ability to think or concentrate, or indecisiveness</a:t>
            </a:r>
          </a:p>
          <a:p>
            <a:pPr fontAlgn="base"/>
            <a:r>
              <a:rPr lang="en-US" dirty="0"/>
              <a:t>Recurrent suicidal ideation</a:t>
            </a:r>
          </a:p>
          <a:p>
            <a:endParaRPr lang="en-US" dirty="0"/>
          </a:p>
        </p:txBody>
      </p:sp>
    </p:spTree>
    <p:extLst>
      <p:ext uri="{BB962C8B-B14F-4D97-AF65-F5344CB8AC3E}">
        <p14:creationId xmlns:p14="http://schemas.microsoft.com/office/powerpoint/2010/main" val="1025070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 Introduction to Major Depression</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I had a black dog, his name was depression.avi</a:t>
            </a:r>
            <a:endParaRPr lang="en-US" dirty="0"/>
          </a:p>
        </p:txBody>
      </p:sp>
    </p:spTree>
    <p:extLst>
      <p:ext uri="{BB962C8B-B14F-4D97-AF65-F5344CB8AC3E}">
        <p14:creationId xmlns:p14="http://schemas.microsoft.com/office/powerpoint/2010/main" val="1322271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prove it medically?</a:t>
            </a:r>
            <a:endParaRPr lang="en-US" dirty="0"/>
          </a:p>
        </p:txBody>
      </p:sp>
      <p:sp>
        <p:nvSpPr>
          <p:cNvPr id="5" name="Content Placeholder 4"/>
          <p:cNvSpPr>
            <a:spLocks noGrp="1"/>
          </p:cNvSpPr>
          <p:nvPr>
            <p:ph idx="1"/>
          </p:nvPr>
        </p:nvSpPr>
        <p:spPr>
          <a:xfrm>
            <a:off x="818712" y="2222287"/>
            <a:ext cx="10554574" cy="4333059"/>
          </a:xfrm>
        </p:spPr>
        <p:txBody>
          <a:bodyPr>
            <a:noAutofit/>
          </a:bodyPr>
          <a:lstStyle/>
          <a:p>
            <a:r>
              <a:rPr lang="en-US" sz="2800" dirty="0"/>
              <a:t>Of approx. 30 </a:t>
            </a:r>
            <a:r>
              <a:rPr lang="en-US" sz="2800" b="1" dirty="0">
                <a:ln w="22225">
                  <a:solidFill>
                    <a:schemeClr val="accent2"/>
                  </a:solidFill>
                  <a:prstDash val="solid"/>
                </a:ln>
                <a:solidFill>
                  <a:schemeClr val="accent2">
                    <a:lumMod val="40000"/>
                    <a:lumOff val="60000"/>
                  </a:schemeClr>
                </a:solidFill>
                <a:hlinkClick r:id="rId2" tooltip="Neurotransmitters"/>
              </a:rPr>
              <a:t>neurotransmitters</a:t>
            </a:r>
            <a:r>
              <a:rPr lang="en-US" sz="2800" dirty="0"/>
              <a:t> which have been identified, researchers have discovered associations between clinical depression and the function of three major </a:t>
            </a:r>
            <a:r>
              <a:rPr lang="en-US" sz="2800" b="1" dirty="0">
                <a:ln w="22225">
                  <a:solidFill>
                    <a:schemeClr val="accent2"/>
                  </a:solidFill>
                  <a:prstDash val="solid"/>
                </a:ln>
                <a:solidFill>
                  <a:schemeClr val="accent2">
                    <a:lumMod val="40000"/>
                    <a:lumOff val="60000"/>
                  </a:schemeClr>
                </a:solidFill>
                <a:hlinkClick r:id="rId3" tooltip="Neurochemicals"/>
              </a:rPr>
              <a:t>neurochemicals</a:t>
            </a:r>
            <a:r>
              <a:rPr lang="en-US" sz="2800" dirty="0"/>
              <a:t>. These substances are </a:t>
            </a:r>
            <a:r>
              <a:rPr lang="en-US" sz="2800" b="1" dirty="0">
                <a:ln w="22225">
                  <a:solidFill>
                    <a:schemeClr val="accent2"/>
                  </a:solidFill>
                  <a:prstDash val="solid"/>
                </a:ln>
                <a:solidFill>
                  <a:schemeClr val="accent2">
                    <a:lumMod val="40000"/>
                    <a:lumOff val="60000"/>
                  </a:schemeClr>
                </a:solidFill>
                <a:hlinkClick r:id="rId4" tooltip="Serotonin"/>
              </a:rPr>
              <a:t>serotonin</a:t>
            </a:r>
            <a:r>
              <a:rPr lang="en-US" sz="2800" b="1" dirty="0">
                <a:ln w="22225">
                  <a:solidFill>
                    <a:schemeClr val="accent2"/>
                  </a:solidFill>
                  <a:prstDash val="solid"/>
                </a:ln>
                <a:solidFill>
                  <a:schemeClr val="accent2">
                    <a:lumMod val="40000"/>
                    <a:lumOff val="60000"/>
                  </a:schemeClr>
                </a:solidFill>
              </a:rPr>
              <a:t>, </a:t>
            </a:r>
            <a:r>
              <a:rPr lang="en-US" sz="2800" b="1" dirty="0">
                <a:ln w="22225">
                  <a:solidFill>
                    <a:schemeClr val="accent2"/>
                  </a:solidFill>
                  <a:prstDash val="solid"/>
                </a:ln>
                <a:solidFill>
                  <a:schemeClr val="accent2">
                    <a:lumMod val="40000"/>
                    <a:lumOff val="60000"/>
                  </a:schemeClr>
                </a:solidFill>
                <a:hlinkClick r:id="rId5" tooltip="Norepinephrine"/>
              </a:rPr>
              <a:t>norepinephrine</a:t>
            </a:r>
            <a:r>
              <a:rPr lang="en-US" sz="2800" dirty="0"/>
              <a:t>, and </a:t>
            </a:r>
            <a:r>
              <a:rPr lang="en-US" sz="2800" b="1" dirty="0">
                <a:ln w="22225">
                  <a:solidFill>
                    <a:schemeClr val="accent2"/>
                  </a:solidFill>
                  <a:prstDash val="solid"/>
                </a:ln>
                <a:solidFill>
                  <a:schemeClr val="accent2">
                    <a:lumMod val="40000"/>
                    <a:lumOff val="60000"/>
                  </a:schemeClr>
                </a:solidFill>
                <a:hlinkClick r:id="rId6" tooltip="Dopamine"/>
              </a:rPr>
              <a:t>dopamine</a:t>
            </a:r>
            <a:r>
              <a:rPr lang="en-US" sz="2800" dirty="0"/>
              <a:t>. </a:t>
            </a:r>
            <a:endParaRPr lang="en-US" sz="2800" dirty="0" smtClean="0"/>
          </a:p>
          <a:p>
            <a:r>
              <a:rPr lang="en-US" sz="2800" dirty="0" smtClean="0"/>
              <a:t>Antidepressants </a:t>
            </a:r>
            <a:r>
              <a:rPr lang="en-US" sz="2800" dirty="0"/>
              <a:t>influence the overall balance of these three neurotransmitters within structures of the </a:t>
            </a:r>
            <a:r>
              <a:rPr lang="en-US" sz="2800" dirty="0" smtClean="0"/>
              <a:t>brain.</a:t>
            </a:r>
          </a:p>
          <a:p>
            <a:r>
              <a:rPr lang="en-US" sz="2800" dirty="0" smtClean="0"/>
              <a:t>They regulate:</a:t>
            </a:r>
          </a:p>
          <a:p>
            <a:pPr lvl="1"/>
            <a:r>
              <a:rPr lang="en-US" sz="2400" dirty="0" smtClean="0">
                <a:ln w="0"/>
                <a:solidFill>
                  <a:schemeClr val="accent1"/>
                </a:solidFill>
                <a:effectLst>
                  <a:outerShdw blurRad="38100" dist="25400" dir="5400000" algn="ctr" rotWithShape="0">
                    <a:srgbClr val="6E747A">
                      <a:alpha val="43000"/>
                    </a:srgbClr>
                  </a:outerShdw>
                </a:effectLst>
              </a:rPr>
              <a:t>emotion</a:t>
            </a:r>
            <a:r>
              <a:rPr lang="en-US" sz="2400" dirty="0">
                <a:ln w="0"/>
                <a:solidFill>
                  <a:schemeClr val="accent1"/>
                </a:solidFill>
                <a:effectLst>
                  <a:outerShdw blurRad="38100" dist="25400" dir="5400000" algn="ctr" rotWithShape="0">
                    <a:srgbClr val="6E747A">
                      <a:alpha val="43000"/>
                    </a:srgbClr>
                  </a:outerShdw>
                </a:effectLst>
              </a:rPr>
              <a:t>, reactions to stress, and the physical drives of sleep, appetite, and sexuality.</a:t>
            </a:r>
          </a:p>
        </p:txBody>
      </p:sp>
    </p:spTree>
    <p:extLst>
      <p:ext uri="{BB962C8B-B14F-4D97-AF65-F5344CB8AC3E}">
        <p14:creationId xmlns:p14="http://schemas.microsoft.com/office/powerpoint/2010/main" val="2138032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2" descr="http://blog.targethealth.com/wp-content/uploads/2011/06/2011060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0"/>
            <a:ext cx="5715000" cy="663262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samhsa.gov/data/NSDUH/2k12MH_FindingsandDetTables/2K12MHF/gifs/mhfr-fig4-1-201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 y="208096"/>
            <a:ext cx="6276975" cy="642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0110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9ECD33"/>
      </a:accent1>
      <a:accent2>
        <a:srgbClr val="E19933"/>
      </a:accent2>
      <a:accent3>
        <a:srgbClr val="DC5D3D"/>
      </a:accent3>
      <a:accent4>
        <a:srgbClr val="A967CB"/>
      </a:accent4>
      <a:accent5>
        <a:srgbClr val="5EA5DD"/>
      </a:accent5>
      <a:accent6>
        <a:srgbClr val="44BEA9"/>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98D1675B-7325-48AD-994B-0DEF3379A98D}"/>
    </a:ext>
  </a:extLst>
</a:theme>
</file>

<file path=docProps/app.xml><?xml version="1.0" encoding="utf-8"?>
<Properties xmlns="http://schemas.openxmlformats.org/officeDocument/2006/extended-properties" xmlns:vt="http://schemas.openxmlformats.org/officeDocument/2006/docPropsVTypes">
  <Template/>
  <TotalTime>1362</TotalTime>
  <Words>638</Words>
  <Application>Microsoft Office PowerPoint</Application>
  <PresentationFormat>Widescreen</PresentationFormat>
  <Paragraphs>116</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Century Gothic</vt:lpstr>
      <vt:lpstr>Wingdings 2</vt:lpstr>
      <vt:lpstr>Quotable</vt:lpstr>
      <vt:lpstr>Major Depression</vt:lpstr>
      <vt:lpstr>Etiology of Major Depression- Sociocultural</vt:lpstr>
      <vt:lpstr>Etiology of Major Depression- Cognitive</vt:lpstr>
      <vt:lpstr>Etiology of Major Depression- Biological</vt:lpstr>
      <vt:lpstr>What is Major Depression?</vt:lpstr>
      <vt:lpstr>How do we know?- Symptoms (According to DSM V)</vt:lpstr>
      <vt:lpstr>Video- Introduction to Major Depression</vt:lpstr>
      <vt:lpstr>Can we prove it medically?</vt:lpstr>
      <vt:lpstr>PowerPoint Presentation</vt:lpstr>
      <vt:lpstr>What can happen?</vt:lpstr>
      <vt:lpstr>Will I ever get it?</vt:lpstr>
      <vt:lpstr>Does it affect Gender? </vt:lpstr>
      <vt:lpstr>What kind of treatments are available? </vt:lpstr>
      <vt:lpstr>Treatments continued</vt:lpstr>
      <vt:lpstr>PowerPoint Presentation</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Major Depression</dc:title>
  <dc:creator>Jailene Canessa</dc:creator>
  <cp:lastModifiedBy>Jailene Canessa</cp:lastModifiedBy>
  <cp:revision>25</cp:revision>
  <dcterms:created xsi:type="dcterms:W3CDTF">2014-02-21T18:40:54Z</dcterms:created>
  <dcterms:modified xsi:type="dcterms:W3CDTF">2014-03-11T17:39:07Z</dcterms:modified>
</cp:coreProperties>
</file>